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42"/>
  </p:notesMasterIdLst>
  <p:handoutMasterIdLst>
    <p:handoutMasterId r:id="rId43"/>
  </p:handoutMasterIdLst>
  <p:sldIdLst>
    <p:sldId id="257" r:id="rId2"/>
    <p:sldId id="384" r:id="rId3"/>
    <p:sldId id="385" r:id="rId4"/>
    <p:sldId id="392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14" r:id="rId16"/>
    <p:sldId id="415" r:id="rId17"/>
    <p:sldId id="452" r:id="rId18"/>
    <p:sldId id="454" r:id="rId19"/>
    <p:sldId id="416" r:id="rId20"/>
    <p:sldId id="420" r:id="rId21"/>
    <p:sldId id="455" r:id="rId22"/>
    <p:sldId id="417" r:id="rId23"/>
    <p:sldId id="418" r:id="rId24"/>
    <p:sldId id="419" r:id="rId25"/>
    <p:sldId id="453" r:id="rId26"/>
    <p:sldId id="421" r:id="rId27"/>
    <p:sldId id="422" r:id="rId28"/>
    <p:sldId id="448" r:id="rId29"/>
    <p:sldId id="377" r:id="rId30"/>
    <p:sldId id="378" r:id="rId31"/>
    <p:sldId id="379" r:id="rId32"/>
    <p:sldId id="380" r:id="rId33"/>
    <p:sldId id="383" r:id="rId34"/>
    <p:sldId id="381" r:id="rId35"/>
    <p:sldId id="382" r:id="rId36"/>
    <p:sldId id="450" r:id="rId37"/>
    <p:sldId id="451" r:id="rId38"/>
    <p:sldId id="456" r:id="rId39"/>
    <p:sldId id="271" r:id="rId40"/>
    <p:sldId id="293" r:id="rId4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1">
          <p15:clr>
            <a:srgbClr val="A4A3A4"/>
          </p15:clr>
        </p15:guide>
        <p15:guide id="2" orient="horz" pos="1204">
          <p15:clr>
            <a:srgbClr val="A4A3A4"/>
          </p15:clr>
        </p15:guide>
        <p15:guide id="3" pos="2880">
          <p15:clr>
            <a:srgbClr val="A4A3A4"/>
          </p15:clr>
        </p15:guide>
        <p15:guide id="4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phanie Krieger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 autoAdjust="0"/>
    <p:restoredTop sz="93137" autoAdjust="0"/>
  </p:normalViewPr>
  <p:slideViewPr>
    <p:cSldViewPr>
      <p:cViewPr varScale="1">
        <p:scale>
          <a:sx n="102" d="100"/>
          <a:sy n="102" d="100"/>
        </p:scale>
        <p:origin x="1568" y="176"/>
      </p:cViewPr>
      <p:guideLst>
        <p:guide orient="horz" pos="2681"/>
        <p:guide orient="horz" pos="1204"/>
        <p:guide pos="2880"/>
        <p:guide pos="384"/>
      </p:guideLst>
    </p:cSldViewPr>
  </p:slideViewPr>
  <p:outlineViewPr>
    <p:cViewPr>
      <p:scale>
        <a:sx n="33" d="100"/>
        <a:sy n="33" d="100"/>
      </p:scale>
      <p:origin x="0" y="1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669" y="-7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FF6FD-3CE7-44F8-A0CF-CEF1322301BB}" type="datetimeFigureOut">
              <a:rPr lang="en-US" smtClean="0"/>
              <a:t>6/30/20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A555D-8709-477D-AE0D-C4215DF9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787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69DD7-0ACB-47B1-BB87-4E1044187E44}" type="datetimeFigureOut">
              <a:rPr lang="en-US" smtClean="0"/>
              <a:t>6/30/20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F3D7E-3B35-4228-B8F6-ADD7A76DF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2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book no distinction</a:t>
            </a:r>
            <a:r>
              <a:rPr lang="en-US" baseline="0" dirty="0"/>
              <a:t> between multi-class and multi-label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D761-7630-8D4D-A767-7A72320F6547}" type="datetime1">
              <a:t>30/06/2020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7400" y="5486400"/>
            <a:ext cx="2895600" cy="762000"/>
          </a:xfrm>
        </p:spPr>
        <p:txBody>
          <a:bodyPr anchor="t" anchorCtr="0"/>
          <a:lstStyle>
            <a:lvl1pPr algn="r"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Suzan Verberne 2019</a:t>
            </a:r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2D9B57A-413F-4497-9CED-33400418B65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36125" y="3148493"/>
            <a:ext cx="6766560" cy="2077720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6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98FC-42BE-6C44-ACE7-361934550E16}" type="datetime1">
              <a:t>30/06/2020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4851-EF19-0B4C-B5BA-25A023B6B30C}" type="datetime1">
              <a:t>30/06/2020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1">
              <a:lumMod val="95000"/>
            </a:schemeClr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6867-B313-7A45-AA92-CDC8DCCB18BF}" type="datetime1">
              <a:t>30/06/2020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>
            <a:normAutofit/>
          </a:bodyPr>
          <a:lstStyle>
            <a:lvl1pPr algn="ctr"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824" y="3962400"/>
            <a:ext cx="3707166" cy="22860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11350"/>
            <a:ext cx="8077200" cy="1898650"/>
          </a:xfrm>
        </p:spPr>
        <p:txBody>
          <a:bodyPr/>
          <a:lstStyle>
            <a:lvl1pPr marL="228600" indent="-228600"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1pPr>
            <a:lvl2pPr marL="4572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6858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9144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  <a:lvl6pPr marL="1371600" indent="-228600"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6002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288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2057400" indent="-228600">
              <a:buClr>
                <a:schemeClr val="accent1"/>
              </a:buClr>
              <a:buFont typeface="Wingdings" pitchFamily="2" charset="2"/>
              <a:buChar char="Ø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A5C4-C5FE-4540-9370-A90C6503EF07}" type="datetime1">
              <a:t>30/06/2020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495800" y="4038600"/>
            <a:ext cx="4114800" cy="21336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/>
            </a:lvl1pPr>
            <a:lvl2pPr marL="2286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  <a:lvl4pPr marL="685800" indent="0">
              <a:buFontTx/>
              <a:buNone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727257" y="4076700"/>
            <a:ext cx="3464300" cy="2057400"/>
          </a:xfr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8417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DDE8-15B1-BD40-A414-2EEFCFFF3773}" type="datetime1">
              <a:t>30/06/2020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 hasCustomPrompt="1"/>
          </p:nvPr>
        </p:nvSpPr>
        <p:spPr>
          <a:xfrm>
            <a:off x="457200" y="1752601"/>
            <a:ext cx="8229600" cy="3657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media file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86400"/>
            <a:ext cx="8229600" cy="53340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add video caption</a:t>
            </a:r>
          </a:p>
        </p:txBody>
      </p:sp>
    </p:spTree>
    <p:extLst>
      <p:ext uri="{BB962C8B-B14F-4D97-AF65-F5344CB8AC3E}">
        <p14:creationId xmlns:p14="http://schemas.microsoft.com/office/powerpoint/2010/main" val="988597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01C4-5981-424E-92A7-4B46500CC83F}" type="datetime1">
              <a:t>30/06/2020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63880" y="304800"/>
            <a:ext cx="4846320" cy="381000"/>
          </a:xfrm>
        </p:spPr>
        <p:txBody>
          <a:bodyPr bIns="0" anchor="b" anchorCtr="0">
            <a:noAutofit/>
          </a:bodyPr>
          <a:lstStyle>
            <a:lvl1pPr marL="0" indent="0">
              <a:buNone/>
              <a:defRPr sz="2400" b="1" cap="all" baseline="0"/>
            </a:lvl1pPr>
            <a:lvl2pPr marL="228600" indent="0">
              <a:buNone/>
              <a:defRPr sz="2400" b="1"/>
            </a:lvl2pPr>
            <a:lvl3pPr marL="457200" indent="0">
              <a:buNone/>
              <a:defRPr sz="2400" b="1"/>
            </a:lvl3pPr>
            <a:lvl4pPr marL="685800" indent="0">
              <a:buNone/>
              <a:defRPr sz="2400" b="1"/>
            </a:lvl4pPr>
            <a:lvl5pPr marL="914400" indent="0">
              <a:buNone/>
              <a:defRPr sz="2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63880" y="701040"/>
            <a:ext cx="4846320" cy="685800"/>
          </a:xfrm>
        </p:spPr>
        <p:txBody>
          <a:bodyPr t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5867400" y="533400"/>
            <a:ext cx="2438400" cy="2031326"/>
          </a:xfrm>
          <a:ln>
            <a:solidFill>
              <a:schemeClr val="bg1"/>
            </a:solidFill>
          </a:ln>
        </p:spPr>
        <p:txBody>
          <a:bodyPr tIns="9144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[Click to insert Logo / Brand Image]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581400" y="2819401"/>
            <a:ext cx="5257800" cy="3505199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[insert your bio or company information]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76690" y="1642472"/>
            <a:ext cx="2483254" cy="3234328"/>
          </a:xfrm>
          <a:ln w="228600" cap="sq" cmpd="sng">
            <a:noFill/>
            <a:miter lim="800000"/>
          </a:ln>
        </p:spPr>
        <p:txBody>
          <a:bodyPr tIns="27432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[Click icon to insert photo]</a:t>
            </a:r>
          </a:p>
        </p:txBody>
      </p:sp>
    </p:spTree>
    <p:extLst>
      <p:ext uri="{BB962C8B-B14F-4D97-AF65-F5344CB8AC3E}">
        <p14:creationId xmlns:p14="http://schemas.microsoft.com/office/powerpoint/2010/main" val="1945366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1 zonder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3pPr>
            <a:lvl4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4pPr>
            <a:lvl5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1112988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2892" y="1265213"/>
            <a:ext cx="3797338" cy="430172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387" y="1265213"/>
            <a:ext cx="3797338" cy="430172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A496A-0C7F-48C1-863E-B2B1606F9D04}" type="slidenum">
              <a:rPr lang="nl-NL">
                <a:latin typeface="Arial"/>
              </a:rPr>
              <a:pPr>
                <a:defRPr/>
              </a:pPr>
              <a:t>‹#›</a:t>
            </a:fld>
            <a:endParaRPr lang="nl-NL" dirty="0">
              <a:latin typeface="Arial"/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latin typeface="Arial"/>
              </a:rPr>
              <a:t>Suzan Verberne 2019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DFCC1-FE3F-334C-9438-FF1C08E3BA21}" type="datetime1">
              <a:t>30/06/2020</a:t>
            </a:fld>
            <a:endParaRPr lang="nl-NL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116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632890" y="1265213"/>
            <a:ext cx="7847833" cy="430172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755238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632890" y="1265213"/>
            <a:ext cx="7847833" cy="4301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EFEAA-05AD-41CD-9FF4-95EB8D9C6211}" type="slidenum">
              <a:rPr lang="nl-NL">
                <a:latin typeface="Arial"/>
              </a:rPr>
              <a:pPr>
                <a:defRPr/>
              </a:pPr>
              <a:t>‹#›</a:t>
            </a:fld>
            <a:endParaRPr lang="nl-NL" dirty="0">
              <a:latin typeface="Arial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latin typeface="Arial"/>
              </a:rPr>
              <a:t>Suzan Verberne 2019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90ADC-7BBB-C146-9F25-43F680B738DE}" type="datetime1">
              <a:t>30/06/2020</a:t>
            </a:fld>
            <a:endParaRPr lang="nl-NL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8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C8F6-8537-CE47-B445-43583DA8B49F}" type="datetime1">
              <a:t>30/06/2020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FB4-4EF8-46FE-AED1-5F1F018D3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33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24919-BED6-483F-8A9E-A6AA491BE221}" type="slidenum">
              <a:rPr lang="nl-NL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Suzan Verberne 2019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47201-6D0A-3D42-9BEE-650ED0DC25DE}" type="datetime1">
              <a:t>30/06/2020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569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278166"/>
            <a:ext cx="833628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5467" y="372862"/>
            <a:ext cx="8127916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4" y="408372"/>
            <a:ext cx="6778625" cy="10394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399"/>
            <a:ext cx="8229600" cy="4267201"/>
          </a:xfrm>
        </p:spPr>
        <p:txBody>
          <a:bodyPr/>
          <a:lstStyle>
            <a:lvl1pPr marL="228600" indent="-228600"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1pPr>
            <a:lvl2pPr marL="4572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6858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9144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  <a:lvl6pPr marL="1371600" indent="-228600"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6002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288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2057400" indent="-228600">
              <a:buClr>
                <a:schemeClr val="accent1"/>
              </a:buClr>
              <a:buFont typeface="Wingdings" pitchFamily="2" charset="2"/>
              <a:buChar char="Ø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9FDB-1A32-1A4B-986D-9F7424B8A5DA}" type="datetime1">
              <a:t>30/06/2020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4700" y="132346"/>
            <a:ext cx="1847088" cy="178308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none"/>
        </p:style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buNone/>
              <a:defRPr sz="1400">
                <a:solidFill>
                  <a:schemeClr val="bg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94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0997-917D-4B43-ADA1-B5AFDB5D9FB0}" type="datetime1">
              <a:t>30/06/2020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8229600" cy="2971801"/>
          </a:xfrm>
        </p:spPr>
        <p:txBody>
          <a:bodyPr/>
          <a:lstStyle>
            <a:lvl1pPr marL="228600" indent="-228600">
              <a:defRPr sz="2200">
                <a:solidFill>
                  <a:schemeClr val="tx1"/>
                </a:solidFill>
              </a:defRPr>
            </a:lvl1pPr>
            <a:lvl2pPr marL="457200" indent="-228600">
              <a:defRPr sz="2000">
                <a:solidFill>
                  <a:schemeClr val="tx1"/>
                </a:solidFill>
              </a:defRPr>
            </a:lvl2pPr>
            <a:lvl3pPr marL="685800" indent="-228600">
              <a:defRPr sz="1800">
                <a:solidFill>
                  <a:schemeClr val="tx1"/>
                </a:solidFill>
              </a:defRPr>
            </a:lvl3pPr>
            <a:lvl4pPr marL="914400" indent="-228600">
              <a:defRPr sz="1600">
                <a:solidFill>
                  <a:schemeClr val="tx1"/>
                </a:solidFill>
              </a:defRPr>
            </a:lvl4pPr>
            <a:lvl5pPr marL="1143000" indent="-228600"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648200"/>
            <a:ext cx="8229600" cy="1676400"/>
          </a:xfrm>
        </p:spPr>
        <p:txBody>
          <a:bodyPr/>
          <a:lstStyle>
            <a:lvl1pPr marL="228600">
              <a:defRPr sz="2200">
                <a:solidFill>
                  <a:schemeClr val="tx1"/>
                </a:solidFill>
              </a:defRPr>
            </a:lvl1pPr>
            <a:lvl2pPr marL="457200">
              <a:defRPr sz="2000">
                <a:solidFill>
                  <a:schemeClr val="tx1"/>
                </a:solidFill>
              </a:defRPr>
            </a:lvl2pPr>
            <a:lvl3pPr marL="685800">
              <a:defRPr sz="1800">
                <a:solidFill>
                  <a:schemeClr val="tx1"/>
                </a:solidFill>
              </a:defRPr>
            </a:lvl3pPr>
            <a:lvl4pPr marL="914400" indent="-228600">
              <a:defRPr sz="1600">
                <a:solidFill>
                  <a:schemeClr val="tx1"/>
                </a:solidFill>
              </a:defRPr>
            </a:lvl4pPr>
            <a:lvl5pPr marL="1143000" indent="-228600"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49672-5A73-F348-BB22-F957D88E2FB9}" type="datetime1">
              <a:t>30/06/2020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09600" y="278166"/>
            <a:ext cx="826008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9763" y="372862"/>
            <a:ext cx="80536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2971801"/>
          </a:xfrm>
        </p:spPr>
        <p:txBody>
          <a:bodyPr/>
          <a:lstStyle>
            <a:lvl1pPr marL="228600" indent="-228600"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1pPr>
            <a:lvl2pPr marL="4572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6858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9144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  <a:lvl6pPr marL="1371600" indent="-228600"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6002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288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2057400" indent="-228600">
              <a:buClr>
                <a:schemeClr val="accent1"/>
              </a:buClr>
              <a:buFont typeface="Wingdings" pitchFamily="2" charset="2"/>
              <a:buChar char="Ø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408372"/>
            <a:ext cx="6778625" cy="10394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910E-85AD-0B4C-B075-209108DC2774}" type="datetime1">
              <a:t>30/06/2020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57200" y="4648200"/>
            <a:ext cx="8229600" cy="1676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4700" y="132346"/>
            <a:ext cx="1847088" cy="178308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none"/>
        </p:style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buNone/>
              <a:defRPr sz="1400">
                <a:solidFill>
                  <a:schemeClr val="bg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65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 marL="228600">
              <a:defRPr sz="2200"/>
            </a:lvl1pPr>
            <a:lvl2pPr marL="457200">
              <a:defRPr sz="2000"/>
            </a:lvl2pPr>
            <a:lvl3pPr marL="685800">
              <a:defRPr sz="1800"/>
            </a:lvl3pPr>
            <a:lvl4pPr marL="914400">
              <a:defRPr sz="1600"/>
            </a:lvl4pPr>
            <a:lvl5pPr marL="11430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 marL="228600">
              <a:defRPr sz="2200"/>
            </a:lvl1pPr>
            <a:lvl2pPr marL="457200">
              <a:defRPr sz="2000"/>
            </a:lvl2pPr>
            <a:lvl3pPr marL="685800">
              <a:defRPr sz="1800"/>
            </a:lvl3pPr>
            <a:lvl4pPr marL="914400">
              <a:defRPr sz="1600"/>
            </a:lvl4pPr>
            <a:lvl5pPr marL="11430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3452B-215A-7541-B597-4307FD11ED8A}" type="datetime1">
              <a:t>30/06/2020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E5D9-32AD-B64D-8AA9-85C77F46166C}" type="datetime1">
              <a:t>30/06/2020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98090-7A33-2646-9B57-1B39E497B47A}" type="datetime1">
              <a:t>30/06/2020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533400"/>
            <a:ext cx="8229600" cy="5715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168436" y="23936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  <a:p>
            <a:pPr lvl="6"/>
            <a:r>
              <a:rPr lang="en-GB" noProof="0"/>
              <a:t>Seventh level</a:t>
            </a:r>
          </a:p>
          <a:p>
            <a:pPr lvl="7"/>
            <a:r>
              <a:rPr lang="en-GB" noProof="0"/>
              <a:t>Eighth level</a:t>
            </a:r>
          </a:p>
          <a:p>
            <a:pPr lvl="8"/>
            <a:r>
              <a:rPr lang="en-GB" noProof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DF7D849-6D07-5D46-AC11-4C268C2FEE7F}" type="datetime1">
              <a:t>30/06/2020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Suzan Verberne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2" name="Picture 11" descr="logo_LeidenUniv.jpg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16644" r="9987" b="16205"/>
          <a:stretch/>
        </p:blipFill>
        <p:spPr>
          <a:xfrm>
            <a:off x="0" y="6247427"/>
            <a:ext cx="1313384" cy="6105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63" r:id="rId2"/>
    <p:sldLayoutId id="2147483843" r:id="rId3"/>
    <p:sldLayoutId id="2147483832" r:id="rId4"/>
    <p:sldLayoutId id="2147483833" r:id="rId5"/>
    <p:sldLayoutId id="2147483845" r:id="rId6"/>
    <p:sldLayoutId id="2147483834" r:id="rId7"/>
    <p:sldLayoutId id="2147483835" r:id="rId8"/>
    <p:sldLayoutId id="2147483842" r:id="rId9"/>
    <p:sldLayoutId id="2147483836" r:id="rId10"/>
    <p:sldLayoutId id="2147483837" r:id="rId11"/>
    <p:sldLayoutId id="2147483838" r:id="rId12"/>
    <p:sldLayoutId id="2147483848" r:id="rId13"/>
    <p:sldLayoutId id="2147483847" r:id="rId14"/>
    <p:sldLayoutId id="2147483841" r:id="rId15"/>
    <p:sldLayoutId id="2147483865" r:id="rId16"/>
    <p:sldLayoutId id="2147483866" r:id="rId17"/>
    <p:sldLayoutId id="2147483867" r:id="rId18"/>
    <p:sldLayoutId id="2147483868" r:id="rId19"/>
    <p:sldLayoutId id="2147483869" r:id="rId20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spcBef>
          <a:spcPts val="1800"/>
        </a:spcBef>
        <a:buClr>
          <a:schemeClr val="accent1"/>
        </a:buClr>
        <a:buFont typeface="Wingdings" pitchFamily="2" charset="2"/>
        <a:buChar char="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396875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347663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Today’s lecture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Text categorization introduction</a:t>
            </a:r>
          </a:p>
          <a:p>
            <a:r>
              <a:rPr lang="en-GB" altLang="en-US" dirty="0"/>
              <a:t>The text categorization process</a:t>
            </a:r>
          </a:p>
          <a:p>
            <a:pPr lvl="1"/>
            <a:r>
              <a:rPr lang="en-GB" altLang="en-US" dirty="0"/>
              <a:t>Task definition</a:t>
            </a:r>
          </a:p>
          <a:p>
            <a:pPr lvl="1"/>
            <a:r>
              <a:rPr lang="en-GB" altLang="en-US" dirty="0"/>
              <a:t>( Example data )</a:t>
            </a:r>
          </a:p>
          <a:p>
            <a:pPr lvl="1"/>
            <a:r>
              <a:rPr lang="en-GB" altLang="en-US" dirty="0"/>
              <a:t>Pre-processing</a:t>
            </a:r>
          </a:p>
          <a:p>
            <a:pPr lvl="1"/>
            <a:r>
              <a:rPr lang="en-GB" altLang="en-US" dirty="0"/>
              <a:t>Feature extraction</a:t>
            </a:r>
          </a:p>
          <a:p>
            <a:pPr lvl="1"/>
            <a:r>
              <a:rPr lang="en-GB" altLang="en-US" dirty="0"/>
              <a:t>Classifier learning</a:t>
            </a:r>
          </a:p>
          <a:p>
            <a:pPr lvl="1"/>
            <a:r>
              <a:rPr lang="en-GB" altLang="en-US" dirty="0"/>
              <a:t>Evaluation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963710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text categorization process 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62826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/>
              <a:t>Pre-processing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/>
              <a:t>Classifier learning</a:t>
            </a:r>
          </a:p>
          <a:p>
            <a:r>
              <a:rPr lang="en-GB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2842309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/>
              <a:t>Pre-processing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/>
              <a:t>Classifier learning</a:t>
            </a:r>
          </a:p>
          <a:p>
            <a:r>
              <a:rPr lang="en-GB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39594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What is the text unit (a.k.a. ‘document’)?</a:t>
            </a:r>
          </a:p>
          <a:p>
            <a:pPr lvl="1"/>
            <a:r>
              <a:rPr lang="en-GB" dirty="0"/>
              <a:t>Complete documents (emails, scientific articles)</a:t>
            </a:r>
          </a:p>
          <a:p>
            <a:pPr lvl="1"/>
            <a:r>
              <a:rPr lang="en-GB" dirty="0"/>
              <a:t>Sections (minutes, speeches)</a:t>
            </a:r>
          </a:p>
          <a:p>
            <a:pPr lvl="1"/>
            <a:r>
              <a:rPr lang="en-GB" dirty="0"/>
              <a:t>Sentences? (language identification, sentiment classification)</a:t>
            </a:r>
          </a:p>
          <a:p>
            <a:r>
              <a:rPr lang="en-GB" dirty="0"/>
              <a:t>What are the categories?</a:t>
            </a:r>
          </a:p>
          <a:p>
            <a:pPr lvl="1"/>
            <a:r>
              <a:rPr lang="en-GB" dirty="0"/>
              <a:t>Spam/no spam</a:t>
            </a:r>
          </a:p>
          <a:p>
            <a:pPr lvl="1"/>
            <a:r>
              <a:rPr lang="en-GB" dirty="0"/>
              <a:t>Language</a:t>
            </a:r>
          </a:p>
          <a:p>
            <a:pPr lvl="1"/>
            <a:r>
              <a:rPr lang="en-GB" dirty="0"/>
              <a:t>Positive/negative/neutral</a:t>
            </a:r>
          </a:p>
          <a:p>
            <a:pPr lvl="1"/>
            <a:r>
              <a:rPr lang="en-GB" dirty="0"/>
              <a:t>Topic</a:t>
            </a:r>
          </a:p>
          <a:p>
            <a:pPr lvl="1"/>
            <a:r>
              <a:rPr lang="en-GB" dirty="0"/>
              <a:t>News section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97432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>
                <a:solidFill>
                  <a:srgbClr val="3477B2"/>
                </a:solidFill>
              </a:rPr>
              <a:t>Pre-processing</a:t>
            </a:r>
          </a:p>
          <a:p>
            <a:r>
              <a:rPr lang="en-GB" dirty="0">
                <a:solidFill>
                  <a:srgbClr val="3477B2"/>
                </a:solidFill>
              </a:rPr>
              <a:t>Feature extraction</a:t>
            </a:r>
          </a:p>
          <a:p>
            <a:r>
              <a:rPr lang="en-GB" dirty="0"/>
              <a:t>Classifier learning</a:t>
            </a:r>
          </a:p>
          <a:p>
            <a:r>
              <a:rPr lang="en-GB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226042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Pre-processing and feature extraction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50050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Words as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974013"/>
              </p:ext>
            </p:extLst>
          </p:nvPr>
        </p:nvGraphicFramePr>
        <p:xfrm>
          <a:off x="685800" y="1752600"/>
          <a:ext cx="7620000" cy="2029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868">
                <a:tc>
                  <a:txBody>
                    <a:bodyPr/>
                    <a:lstStyle/>
                    <a:p>
                      <a:r>
                        <a:rPr lang="nl-NL" sz="1400" dirty="0" err="1"/>
                        <a:t>Doc</a:t>
                      </a:r>
                      <a:r>
                        <a:rPr lang="nl-NL" sz="1400" dirty="0"/>
                        <a:t> </a:t>
                      </a:r>
                      <a:r>
                        <a:rPr lang="nl-NL" sz="1400" dirty="0" err="1"/>
                        <a:t>id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Content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Class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683">
                <a:tc>
                  <a:txBody>
                    <a:bodyPr/>
                    <a:lstStyle/>
                    <a:p>
                      <a:r>
                        <a:rPr lang="nl-NL" sz="1400" dirty="0"/>
                        <a:t>1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effectLst/>
                        </a:rPr>
                        <a:t>request urgent </a:t>
                      </a:r>
                      <a:r>
                        <a:rPr lang="en-US" sz="1400" kern="1200" baseline="0">
                          <a:effectLst/>
                        </a:rPr>
                        <a:t>interest </a:t>
                      </a:r>
                      <a:r>
                        <a:rPr lang="en-US" sz="1400" kern="1200">
                          <a:effectLst/>
                        </a:rPr>
                        <a:t>urgent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Spam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683">
                <a:tc>
                  <a:txBody>
                    <a:bodyPr/>
                    <a:lstStyle/>
                    <a:p>
                      <a:r>
                        <a:rPr lang="nl-NL" sz="1400"/>
                        <a:t>2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assistance </a:t>
                      </a:r>
                      <a:r>
                        <a:rPr lang="en-US" sz="1400" kern="1200" baseline="0" dirty="0">
                          <a:effectLst/>
                        </a:rPr>
                        <a:t>low interest deposit</a:t>
                      </a:r>
                      <a:r>
                        <a:rPr lang="en-US" sz="1400" kern="1200" dirty="0">
                          <a:effectLst/>
                        </a:rPr>
                        <a:t> 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Spam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60">
                <a:tc>
                  <a:txBody>
                    <a:bodyPr/>
                    <a:lstStyle/>
                    <a:p>
                      <a:r>
                        <a:rPr lang="nl-NL" sz="1400"/>
                        <a:t>3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symposium </a:t>
                      </a:r>
                      <a:r>
                        <a:rPr lang="nl-NL" sz="1400" dirty="0" err="1"/>
                        <a:t>defense</a:t>
                      </a:r>
                      <a:r>
                        <a:rPr lang="nl-NL" sz="1400" dirty="0"/>
                        <a:t> </a:t>
                      </a:r>
                      <a:r>
                        <a:rPr lang="nl-NL" sz="1400" dirty="0" err="1"/>
                        <a:t>june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/>
                        <a:t>No spam</a:t>
                      </a:r>
                      <a:endParaRPr lang="en-GB" sz="140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538">
                <a:tc>
                  <a:txBody>
                    <a:bodyPr/>
                    <a:lstStyle/>
                    <a:p>
                      <a:r>
                        <a:rPr lang="nl-NL" sz="1400"/>
                        <a:t>4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 err="1"/>
                        <a:t>notas</a:t>
                      </a:r>
                      <a:r>
                        <a:rPr lang="nl-NL" sz="1400" dirty="0"/>
                        <a:t> </a:t>
                      </a:r>
                      <a:r>
                        <a:rPr lang="nl-NL" sz="1400" baseline="0" dirty="0"/>
                        <a:t>symposium deadline </a:t>
                      </a:r>
                      <a:r>
                        <a:rPr lang="nl-NL" sz="1400" baseline="0" dirty="0" err="1"/>
                        <a:t>june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No spam</a:t>
                      </a:r>
                      <a:endParaRPr lang="en-GB" sz="1400" dirty="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90">
                <a:tc>
                  <a:txBody>
                    <a:bodyPr/>
                    <a:lstStyle/>
                    <a:p>
                      <a:r>
                        <a:rPr lang="nl-NL" sz="1400"/>
                        <a:t>5</a:t>
                      </a:r>
                      <a:endParaRPr lang="en-GB" sz="140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 err="1"/>
                        <a:t>registration</a:t>
                      </a:r>
                      <a:r>
                        <a:rPr lang="nl-NL" sz="1400" baseline="0" dirty="0"/>
                        <a:t> assistance symposium deadline</a:t>
                      </a:r>
                      <a:endParaRPr lang="en-GB" sz="1400" dirty="0"/>
                    </a:p>
                  </a:txBody>
                  <a:tcPr marL="84667" marR="84667"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?</a:t>
                      </a:r>
                      <a:endParaRPr lang="en-GB" sz="1400" dirty="0"/>
                    </a:p>
                  </a:txBody>
                  <a:tcPr marL="84667" marR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85800" y="3886200"/>
            <a:ext cx="7924800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/>
              <a:t>Section 15.3:</a:t>
            </a:r>
          </a:p>
          <a:p>
            <a:pPr marL="357188" indent="-357188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/>
              <a:t>Each item in the vocabulary becomes a feature/dimension in the vector space</a:t>
            </a:r>
          </a:p>
          <a:p>
            <a:pPr marL="357188" indent="-357188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/>
              <a:t>Each document x</a:t>
            </a:r>
            <a:r>
              <a:rPr lang="en-GB" baseline="-25000"/>
              <a:t>i</a:t>
            </a:r>
            <a:r>
              <a:rPr lang="en-GB"/>
              <a:t> is represented as a vector in this space</a:t>
            </a:r>
          </a:p>
          <a:p>
            <a:pPr marL="357188" indent="-357188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</a:pPr>
            <a:r>
              <a:rPr lang="en-GB"/>
              <a:t>Each document has a label y</a:t>
            </a:r>
            <a:r>
              <a:rPr lang="en-GB" baseline="-25000"/>
              <a:t>i</a:t>
            </a:r>
          </a:p>
          <a:p>
            <a:endParaRPr lang="en-GB"/>
          </a:p>
          <a:p>
            <a:r>
              <a:rPr lang="en-GB"/>
              <a:t>	What is the vocabulary size of this training set?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414972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at least </a:t>
            </a:r>
            <a:r>
              <a:rPr lang="en-US" dirty="0">
                <a:solidFill>
                  <a:srgbClr val="3477B2"/>
                </a:solidFill>
              </a:rPr>
              <a:t>tokenization</a:t>
            </a:r>
            <a:r>
              <a:rPr lang="en-US" dirty="0"/>
              <a:t> to get the words</a:t>
            </a:r>
          </a:p>
          <a:p>
            <a:r>
              <a:rPr lang="en-US" dirty="0"/>
              <a:t>Or we create even lower-level features: character k-grams</a:t>
            </a:r>
          </a:p>
          <a:p>
            <a:pPr lvl="1"/>
            <a:r>
              <a:rPr lang="en-US" dirty="0"/>
              <a:t>E.g. 4-grams:</a:t>
            </a:r>
          </a:p>
          <a:p>
            <a:pPr lvl="1"/>
            <a:r>
              <a:rPr lang="en-US" dirty="0"/>
              <a:t>“you will.  To” </a:t>
            </a:r>
            <a:r>
              <a:rPr lang="en-US" dirty="0">
                <a:sym typeface="Wingdings"/>
              </a:rPr>
              <a:t>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 </a:t>
            </a:r>
            <a:r>
              <a:rPr lang="en-US" sz="1600" dirty="0">
                <a:latin typeface="Courier New"/>
                <a:cs typeface="Courier New"/>
                <a:sym typeface="Wingdings"/>
              </a:rPr>
              <a:t>you_  ou_w  u_wi  _wil  will  ill.  ll._  l._T  ._To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dirty="0"/>
              <a:t>For most applications, we apply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lowercasing and removal of punctuation</a:t>
            </a:r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33381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pre-processing steps might include: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Lemmatization or stemming</a:t>
            </a:r>
          </a:p>
          <a:p>
            <a:pPr lvl="1"/>
            <a:r>
              <a:rPr lang="en-US" dirty="0"/>
              <a:t>Add phrases as features (e.g. “PhD defense”, “not good”)</a:t>
            </a:r>
          </a:p>
          <a:p>
            <a:pPr lvl="2"/>
            <a:r>
              <a:rPr lang="en-GB" dirty="0"/>
              <a:t>Phrases: statistical (bigrams, trigrams) or linguistic (noun phrases)</a:t>
            </a:r>
          </a:p>
          <a:p>
            <a:pPr lvl="2"/>
            <a:r>
              <a:rPr lang="en-GB" dirty="0"/>
              <a:t>Only in few domains the addition of phrases has proven to give better results</a:t>
            </a:r>
          </a:p>
          <a:p>
            <a:pPr lvl="2"/>
            <a:endParaRPr lang="en-GB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2741685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on </a:t>
            </a:r>
            <a:r>
              <a:rPr lang="en-US" dirty="0">
                <a:solidFill>
                  <a:srgbClr val="3477B2"/>
                </a:solidFill>
              </a:rPr>
              <a:t>vocabulary size </a:t>
            </a:r>
            <a:r>
              <a:rPr lang="en-US" dirty="0"/>
              <a:t>(number of dimensions / number of distinct terms)</a:t>
            </a:r>
          </a:p>
          <a:p>
            <a:pPr lvl="1"/>
            <a:r>
              <a:rPr lang="en-US" dirty="0"/>
              <a:t>Feature selection 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33554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After this lecture...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give a few examples of text categorization applications</a:t>
            </a:r>
          </a:p>
          <a:p>
            <a:r>
              <a:rPr lang="en-US" dirty="0"/>
              <a:t>you can describe the </a:t>
            </a:r>
            <a:r>
              <a:rPr lang="en-US" dirty="0">
                <a:solidFill>
                  <a:srgbClr val="1F5FA0"/>
                </a:solidFill>
              </a:rPr>
              <a:t>pre-processing </a:t>
            </a:r>
            <a:r>
              <a:rPr lang="en-US" dirty="0"/>
              <a:t>needed for text categorization</a:t>
            </a:r>
          </a:p>
          <a:p>
            <a:r>
              <a:rPr lang="en-US" dirty="0"/>
              <a:t>you can compute the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tf-idf</a:t>
            </a:r>
            <a:r>
              <a:rPr lang="en-US" dirty="0"/>
              <a:t> weight for a term given its term count, document count, and corpus size</a:t>
            </a:r>
          </a:p>
          <a:p>
            <a:r>
              <a:rPr lang="en-GB" dirty="0"/>
              <a:t>you can evaluate classification results using </a:t>
            </a:r>
            <a:r>
              <a:rPr lang="en-GB" dirty="0">
                <a:solidFill>
                  <a:srgbClr val="3477B2"/>
                </a:solidFill>
              </a:rPr>
              <a:t>precision and recall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2136269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selection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Goals:</a:t>
            </a:r>
          </a:p>
          <a:p>
            <a:pPr lvl="1"/>
            <a:r>
              <a:rPr lang="en-GB" dirty="0"/>
              <a:t>Dimensionality reduction</a:t>
            </a:r>
          </a:p>
          <a:p>
            <a:pPr lvl="1"/>
            <a:r>
              <a:rPr lang="en-GB" dirty="0"/>
              <a:t>Reduce </a:t>
            </a:r>
            <a:r>
              <a:rPr lang="en-GB" dirty="0" err="1"/>
              <a:t>overfitting</a:t>
            </a:r>
            <a:endParaRPr lang="en-GB" dirty="0"/>
          </a:p>
          <a:p>
            <a:r>
              <a:rPr lang="nl-NL">
                <a:solidFill>
                  <a:srgbClr val="3477B2"/>
                </a:solidFill>
              </a:rPr>
              <a:t>Global term selection</a:t>
            </a:r>
            <a:r>
              <a:rPr lang="nl-NL"/>
              <a:t>: overall term frequency (e.g. 3) is used as cut-off (remove rare terms, the long tail)</a:t>
            </a:r>
          </a:p>
          <a:p>
            <a:r>
              <a:rPr lang="nl-NL">
                <a:solidFill>
                  <a:srgbClr val="3477B2"/>
                </a:solidFill>
              </a:rPr>
              <a:t>Local term selection</a:t>
            </a:r>
            <a:r>
              <a:rPr lang="nl-NL"/>
              <a:t>: </a:t>
            </a:r>
            <a:r>
              <a:rPr lang="en-GB"/>
              <a:t>Each </a:t>
            </a:r>
            <a:r>
              <a:rPr lang="en-GB" dirty="0"/>
              <a:t>term is scored by a scoring function that captures its degree of correlation with each class it </a:t>
            </a:r>
            <a:r>
              <a:rPr lang="en-GB"/>
              <a:t>occurs in (for example using the </a:t>
            </a:r>
            <a:r>
              <a:rPr lang="el-GR"/>
              <a:t>χ</a:t>
            </a:r>
            <a:r>
              <a:rPr lang="nl-NL" baseline="30000"/>
              <a:t>2</a:t>
            </a:r>
            <a:r>
              <a:rPr lang="en-US"/>
              <a:t> test</a:t>
            </a:r>
            <a:r>
              <a:rPr lang="en-GB"/>
              <a:t>)</a:t>
            </a:r>
            <a:endParaRPr lang="en-GB" dirty="0"/>
          </a:p>
          <a:p>
            <a:r>
              <a:rPr lang="en-GB" dirty="0"/>
              <a:t>Only the top-n terms are used for classifier training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5289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Once we have defined the terms in our vocabulary (the features), we assign them weights (feature values)</a:t>
            </a:r>
          </a:p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35667"/>
            <a:ext cx="5715000" cy="34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 weighting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 </a:t>
            </a:r>
            <a:r>
              <a:rPr lang="en-GB" dirty="0">
                <a:solidFill>
                  <a:srgbClr val="3477B2"/>
                </a:solidFill>
              </a:rPr>
              <a:t>term weights</a:t>
            </a:r>
          </a:p>
          <a:p>
            <a:endParaRPr lang="en-GB" dirty="0"/>
          </a:p>
          <a:p>
            <a:pPr lvl="1"/>
            <a:r>
              <a:rPr lang="en-GB" dirty="0"/>
              <a:t>Binary: occurrence of term</a:t>
            </a:r>
          </a:p>
          <a:p>
            <a:pPr lvl="1"/>
            <a:r>
              <a:rPr lang="en-GB" dirty="0"/>
              <a:t>Integer: term count</a:t>
            </a:r>
          </a:p>
          <a:p>
            <a:pPr lvl="1"/>
            <a:r>
              <a:rPr lang="en-GB" dirty="0"/>
              <a:t>Real-valued: more advanced term weighting	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242998"/>
              </p:ext>
            </p:extLst>
          </p:nvPr>
        </p:nvGraphicFramePr>
        <p:xfrm>
          <a:off x="4038600" y="2971800"/>
          <a:ext cx="937732" cy="334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" name="Vergelijking" r:id="rId3" imgW="672840" imgH="241200" progId="Equation.3">
                  <p:embed/>
                </p:oleObj>
              </mc:Choice>
              <mc:Fallback>
                <p:oleObj name="Vergelijking" r:id="rId3" imgW="672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971800"/>
                        <a:ext cx="937732" cy="3347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85037"/>
              </p:ext>
            </p:extLst>
          </p:nvPr>
        </p:nvGraphicFramePr>
        <p:xfrm>
          <a:off x="3429000" y="3429000"/>
          <a:ext cx="973455" cy="334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" name="Equation" r:id="rId5" imgW="698400" imgH="241200" progId="Equation.3">
                  <p:embed/>
                </p:oleObj>
              </mc:Choice>
              <mc:Fallback>
                <p:oleObj name="Equation" r:id="rId5" imgW="698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429000"/>
                        <a:ext cx="973455" cy="3347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2175340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 weighting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3477B2"/>
                </a:solidFill>
              </a:rPr>
              <a:t>Term frequency </a:t>
            </a:r>
          </a:p>
          <a:p>
            <a:pPr lvl="1"/>
            <a:r>
              <a:rPr lang="en-GB" dirty="0"/>
              <a:t>The term count </a:t>
            </a:r>
            <a:r>
              <a:rPr lang="en-GB" dirty="0" err="1"/>
              <a:t>tc</a:t>
            </a:r>
            <a:r>
              <a:rPr lang="en-GB" baseline="-25000" dirty="0" err="1"/>
              <a:t>t,d</a:t>
            </a:r>
            <a:r>
              <a:rPr lang="en-GB" dirty="0"/>
              <a:t> of term t in document d is defined as the number of times that t occurs in d.</a:t>
            </a:r>
          </a:p>
          <a:p>
            <a:endParaRPr lang="en-GB" dirty="0"/>
          </a:p>
          <a:p>
            <a:pPr lvl="1"/>
            <a:r>
              <a:rPr lang="en-GB" dirty="0"/>
              <a:t>Raw term count is not what we want because:</a:t>
            </a:r>
          </a:p>
          <a:p>
            <a:pPr lvl="2"/>
            <a:r>
              <a:rPr lang="en-GB" dirty="0"/>
              <a:t>A document with </a:t>
            </a:r>
            <a:r>
              <a:rPr lang="en-GB" dirty="0" err="1"/>
              <a:t>tc</a:t>
            </a:r>
            <a:r>
              <a:rPr lang="en-GB" dirty="0"/>
              <a:t> = 10 is more relevant than a document with </a:t>
            </a:r>
            <a:r>
              <a:rPr lang="en-GB" dirty="0" err="1"/>
              <a:t>tc</a:t>
            </a:r>
            <a:r>
              <a:rPr lang="en-GB" dirty="0"/>
              <a:t> = 1</a:t>
            </a:r>
          </a:p>
          <a:p>
            <a:pPr lvl="2"/>
            <a:r>
              <a:rPr lang="en-GB" dirty="0"/>
              <a:t>But not 10 times more relevant</a:t>
            </a:r>
          </a:p>
          <a:p>
            <a:pPr lvl="2"/>
            <a:r>
              <a:rPr lang="en-GB" dirty="0"/>
              <a:t>Relevance does not increase proportionally with term frequency.</a:t>
            </a:r>
          </a:p>
          <a:p>
            <a:pPr lvl="1"/>
            <a:endParaRPr lang="en-GB" dirty="0"/>
          </a:p>
          <a:p>
            <a:pPr lvl="1"/>
            <a:r>
              <a:rPr lang="en-GB" dirty="0">
                <a:sym typeface="Wingdings" panose="05000000000000000000" pitchFamily="2" charset="2"/>
              </a:rPr>
              <a:t> log frequency is more useful: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20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482324"/>
              </p:ext>
            </p:extLst>
          </p:nvPr>
        </p:nvGraphicFramePr>
        <p:xfrm>
          <a:off x="4694238" y="5302250"/>
          <a:ext cx="33861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" name="Equation" r:id="rId3" imgW="2019300" imgH="520700" progId="Equation.3">
                  <p:embed/>
                </p:oleObj>
              </mc:Choice>
              <mc:Fallback>
                <p:oleObj name="Equation" r:id="rId3" imgW="20193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238" y="5302250"/>
                        <a:ext cx="3386137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404404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Term weighting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05000"/>
            <a:ext cx="8382000" cy="42211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3477B2"/>
                </a:solidFill>
              </a:rPr>
              <a:t>Inverse document frequency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Intuition: </a:t>
            </a:r>
            <a:r>
              <a:rPr lang="en-US" dirty="0"/>
              <a:t>the most frequent terms are not very informatve</a:t>
            </a:r>
          </a:p>
          <a:p>
            <a:pPr lvl="1"/>
            <a:r>
              <a:rPr lang="en-GB" dirty="0" err="1"/>
              <a:t>df</a:t>
            </a:r>
            <a:r>
              <a:rPr lang="en-GB" baseline="-25000" dirty="0" err="1"/>
              <a:t>t</a:t>
            </a:r>
            <a:r>
              <a:rPr lang="en-GB" dirty="0"/>
              <a:t> is the document frequency, the number of documents that t occurs in</a:t>
            </a:r>
          </a:p>
          <a:p>
            <a:pPr lvl="1"/>
            <a:r>
              <a:rPr lang="en-GB" dirty="0" err="1"/>
              <a:t>df</a:t>
            </a:r>
            <a:r>
              <a:rPr lang="en-GB" baseline="-25000" dirty="0" err="1"/>
              <a:t>t</a:t>
            </a:r>
            <a:r>
              <a:rPr lang="en-GB" dirty="0"/>
              <a:t> is an inverse measure of the </a:t>
            </a:r>
            <a:r>
              <a:rPr lang="en-GB" dirty="0" err="1"/>
              <a:t>informativeness</a:t>
            </a:r>
            <a:r>
              <a:rPr lang="en-GB" dirty="0"/>
              <a:t> of term t</a:t>
            </a:r>
          </a:p>
          <a:p>
            <a:pPr lvl="1"/>
            <a:r>
              <a:rPr lang="en-GB" dirty="0"/>
              <a:t>We define the </a:t>
            </a:r>
            <a:r>
              <a:rPr lang="en-GB" dirty="0" err="1"/>
              <a:t>idf</a:t>
            </a:r>
            <a:r>
              <a:rPr lang="en-GB" dirty="0"/>
              <a:t> weight of term t as follows: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	(N is the number of documents in the collection)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err="1">
                <a:solidFill>
                  <a:srgbClr val="3477B2"/>
                </a:solidFill>
              </a:rPr>
              <a:t>Tf-idf</a:t>
            </a:r>
            <a:r>
              <a:rPr lang="en-GB" dirty="0">
                <a:solidFill>
                  <a:srgbClr val="3477B2"/>
                </a:solidFill>
              </a:rPr>
              <a:t> </a:t>
            </a:r>
            <a:r>
              <a:rPr lang="en-GB" dirty="0"/>
              <a:t>= </a:t>
            </a:r>
            <a:r>
              <a:rPr lang="en-GB" dirty="0" err="1"/>
              <a:t>tf</a:t>
            </a:r>
            <a:r>
              <a:rPr lang="en-GB" dirty="0"/>
              <a:t> * </a:t>
            </a:r>
            <a:r>
              <a:rPr lang="en-GB" dirty="0" err="1"/>
              <a:t>idf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868904"/>
              </p:ext>
            </p:extLst>
          </p:nvPr>
        </p:nvGraphicFramePr>
        <p:xfrm>
          <a:off x="6400800" y="3733800"/>
          <a:ext cx="1802393" cy="80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" name="Equation" r:id="rId3" imgW="939600" imgH="431640" progId="Equation.3">
                  <p:embed/>
                </p:oleObj>
              </mc:Choice>
              <mc:Fallback>
                <p:oleObj name="Equation" r:id="rId3" imgW="939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33800"/>
                        <a:ext cx="1802393" cy="807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406310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  <a:p>
            <a:endParaRPr lang="en-GB"/>
          </a:p>
          <a:p>
            <a:r>
              <a:rPr lang="en-GB"/>
              <a:t>We have a collection of 1 Million documents. The term ‘computer’ occurs in 100 documents. What is the inverse document frequency for ‘computer’?</a:t>
            </a:r>
          </a:p>
          <a:p>
            <a:r>
              <a:rPr lang="en-GB"/>
              <a:t>idf = log (N/100) = log (1000000/100) = log (10000) = 4</a:t>
            </a:r>
            <a:endParaRPr lang="en-US"/>
          </a:p>
          <a:p>
            <a:r>
              <a:rPr lang="en-GB"/>
              <a:t>We have a document with 10 times the word ‘computer’ What is the tf-idf weight for the term ‘computer’ in this document?</a:t>
            </a:r>
          </a:p>
          <a:p>
            <a:r>
              <a:rPr lang="en-GB"/>
              <a:t>tf = 1 + log(10) = 1+1 = 2</a:t>
            </a:r>
          </a:p>
          <a:p>
            <a:r>
              <a:rPr lang="en-GB"/>
              <a:t>tf-idf = 2*4 = 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031022"/>
              </p:ext>
            </p:extLst>
          </p:nvPr>
        </p:nvGraphicFramePr>
        <p:xfrm>
          <a:off x="5334000" y="1981200"/>
          <a:ext cx="1802393" cy="807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3" imgW="939600" imgH="431640" progId="Equation.3">
                  <p:embed/>
                </p:oleObj>
              </mc:Choice>
              <mc:Fallback>
                <p:oleObj name="Equation" r:id="rId3" imgW="939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981200"/>
                        <a:ext cx="1802393" cy="807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192294"/>
              </p:ext>
            </p:extLst>
          </p:nvPr>
        </p:nvGraphicFramePr>
        <p:xfrm>
          <a:off x="1371600" y="1981200"/>
          <a:ext cx="33861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5" imgW="2019300" imgH="520700" progId="Equation.3">
                  <p:embed/>
                </p:oleObj>
              </mc:Choice>
              <mc:Fallback>
                <p:oleObj name="Equation" r:id="rId5" imgW="20193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81200"/>
                        <a:ext cx="3386137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54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/>
              <a:t>Pre-processing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>
                <a:solidFill>
                  <a:srgbClr val="3477B2"/>
                </a:solidFill>
              </a:rPr>
              <a:t>Classifier learning</a:t>
            </a:r>
          </a:p>
          <a:p>
            <a:r>
              <a:rPr lang="en-GB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925695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generally use an experimental environment in which we can compare multiple algorithms, e.g. </a:t>
            </a:r>
            <a:r>
              <a:rPr lang="en-GB" dirty="0" err="1"/>
              <a:t>Scikit</a:t>
            </a:r>
            <a:r>
              <a:rPr lang="en-GB" dirty="0"/>
              <a:t>-learn in Python</a:t>
            </a:r>
          </a:p>
          <a:p>
            <a:r>
              <a:rPr lang="en-GB" dirty="0"/>
              <a:t>Estimators that are well-suited for text data:</a:t>
            </a:r>
          </a:p>
          <a:p>
            <a:pPr lvl="1"/>
            <a:r>
              <a:rPr lang="en-GB" dirty="0"/>
              <a:t>Naïve Bayes (MultinomialNB in sklearn)</a:t>
            </a:r>
          </a:p>
          <a:p>
            <a:pPr lvl="1"/>
            <a:r>
              <a:rPr lang="en-GB" dirty="0"/>
              <a:t>Support Vector Machines (LinearSVC in sklearn)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206503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needed for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definition of the task</a:t>
            </a:r>
          </a:p>
          <a:p>
            <a:r>
              <a:rPr lang="en-GB" dirty="0"/>
              <a:t>Example data</a:t>
            </a:r>
          </a:p>
          <a:p>
            <a:r>
              <a:rPr lang="en-GB" dirty="0"/>
              <a:t>Pre-processing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/>
              <a:t>Classifier learning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97486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Classifier 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Z&amp;M Section 15.6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90010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text categorization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(or text classification)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3225912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Test data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use a held-out test set for evaluation. Why?</a:t>
            </a:r>
          </a:p>
          <a:p>
            <a:pPr lvl="1"/>
            <a:r>
              <a:rPr lang="en-GB" dirty="0"/>
              <a:t>Prevents </a:t>
            </a:r>
            <a:r>
              <a:rPr lang="en-GB" dirty="0" err="1"/>
              <a:t>overfitting</a:t>
            </a:r>
            <a:r>
              <a:rPr lang="en-GB" dirty="0"/>
              <a:t> on the training set</a:t>
            </a:r>
          </a:p>
          <a:p>
            <a:pPr lvl="1"/>
            <a:r>
              <a:rPr lang="en-GB" dirty="0"/>
              <a:t>‘Fair’ evaluation</a:t>
            </a:r>
          </a:p>
          <a:p>
            <a:pPr lvl="1"/>
            <a:endParaRPr lang="en-GB" dirty="0"/>
          </a:p>
          <a:p>
            <a:r>
              <a:rPr lang="en-GB" dirty="0"/>
              <a:t>How?</a:t>
            </a:r>
          </a:p>
          <a:p>
            <a:pPr lvl="1"/>
            <a:r>
              <a:rPr lang="en-GB" dirty="0"/>
              <a:t>Split the example data in a training set and a test set</a:t>
            </a:r>
          </a:p>
          <a:p>
            <a:pPr lvl="1"/>
            <a:r>
              <a:rPr lang="en-GB" dirty="0"/>
              <a:t>E.g. 80% for training and 20% for testing</a:t>
            </a:r>
          </a:p>
          <a:p>
            <a:pPr lvl="1"/>
            <a:r>
              <a:rPr lang="en-GB" dirty="0"/>
              <a:t>Or, in the case of small datasets, a rotating 20% (cross validation)</a:t>
            </a:r>
          </a:p>
          <a:p>
            <a:pPr lvl="1"/>
            <a:r>
              <a:rPr lang="en-GB" dirty="0"/>
              <a:t>Define the features and train the classifier on the train set</a:t>
            </a:r>
          </a:p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224947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is accuracy often not suitable?</a:t>
            </a:r>
          </a:p>
          <a:p>
            <a:pPr lvl="1"/>
            <a:r>
              <a:rPr lang="en-GB" dirty="0">
                <a:sym typeface="Wingdings" pitchFamily="2" charset="2"/>
              </a:rPr>
              <a:t>The 2 classes are often unbalanced. High accuracy in one class might mean low accuracy in the other class</a:t>
            </a:r>
          </a:p>
          <a:p>
            <a:pPr lvl="1"/>
            <a:r>
              <a:rPr lang="en-GB" dirty="0">
                <a:sym typeface="Wingdings" pitchFamily="2" charset="2"/>
              </a:rPr>
              <a:t>Also, we might be more interested in correctness of the labels than in completeness of the labels, or vice versa</a:t>
            </a:r>
          </a:p>
          <a:p>
            <a:r>
              <a:rPr lang="en-GB" dirty="0">
                <a:sym typeface="Wingdings" pitchFamily="2" charset="2"/>
              </a:rPr>
              <a:t>Alternative: use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precision and recall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631197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Precision and recall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idx="1"/>
          </p:nvPr>
        </p:nvSpPr>
        <p:spPr>
          <a:xfrm>
            <a:off x="5562600" y="1905000"/>
            <a:ext cx="3124200" cy="4221163"/>
          </a:xfrm>
        </p:spPr>
        <p:txBody>
          <a:bodyPr>
            <a:normAutofit/>
          </a:bodyPr>
          <a:lstStyle/>
          <a:p>
            <a:r>
              <a:rPr lang="en-GB" dirty="0"/>
              <a:t>8 true categories</a:t>
            </a:r>
          </a:p>
          <a:p>
            <a:pPr lvl="1"/>
            <a:r>
              <a:rPr lang="en-GB" dirty="0"/>
              <a:t>of which 5 assigned</a:t>
            </a:r>
          </a:p>
          <a:p>
            <a:pPr lvl="1"/>
            <a:r>
              <a:rPr lang="en-GB" dirty="0"/>
              <a:t>Recall = 5/8 </a:t>
            </a:r>
          </a:p>
          <a:p>
            <a:r>
              <a:rPr lang="en-GB" dirty="0"/>
              <a:t>6 assigned categories</a:t>
            </a:r>
          </a:p>
          <a:p>
            <a:pPr lvl="1"/>
            <a:r>
              <a:rPr lang="en-GB" dirty="0"/>
              <a:t>of which 5 correct</a:t>
            </a:r>
          </a:p>
          <a:p>
            <a:pPr lvl="1"/>
            <a:r>
              <a:rPr lang="en-GB" dirty="0"/>
              <a:t>Precision = 5/6</a:t>
            </a:r>
          </a:p>
          <a:p>
            <a:r>
              <a:rPr lang="en-GB" dirty="0"/>
              <a:t>We also report the mean, the F1: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4294967295"/>
          </p:nvPr>
        </p:nvSpPr>
        <p:spPr>
          <a:xfrm>
            <a:off x="304800" y="1981200"/>
            <a:ext cx="4876800" cy="2438400"/>
          </a:xfrm>
        </p:spPr>
        <p:txBody>
          <a:bodyPr>
            <a:normAutofit fontScale="25000" lnSpcReduction="20000"/>
          </a:bodyPr>
          <a:lstStyle/>
          <a:p>
            <a:r>
              <a:rPr lang="en-GB" sz="8000" dirty="0"/>
              <a:t>Human classification = reference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8000" dirty="0"/>
              <a:t>Automatic classification</a:t>
            </a:r>
          </a:p>
        </p:txBody>
      </p:sp>
      <p:grpSp>
        <p:nvGrpSpPr>
          <p:cNvPr id="20" name="Group 30"/>
          <p:cNvGrpSpPr/>
          <p:nvPr/>
        </p:nvGrpSpPr>
        <p:grpSpPr>
          <a:xfrm>
            <a:off x="4076355" y="2438400"/>
            <a:ext cx="895350" cy="762000"/>
            <a:chOff x="7124700" y="4724400"/>
            <a:chExt cx="895350" cy="762000"/>
          </a:xfrm>
        </p:grpSpPr>
        <p:sp>
          <p:nvSpPr>
            <p:cNvPr id="21" name="Flowchart: Document 99"/>
            <p:cNvSpPr/>
            <p:nvPr/>
          </p:nvSpPr>
          <p:spPr>
            <a:xfrm>
              <a:off x="71247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Line Callout 2 21"/>
            <p:cNvSpPr/>
            <p:nvPr/>
          </p:nvSpPr>
          <p:spPr>
            <a:xfrm>
              <a:off x="79057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Line Callout 2 22"/>
            <p:cNvSpPr/>
            <p:nvPr/>
          </p:nvSpPr>
          <p:spPr>
            <a:xfrm>
              <a:off x="7905750" y="50316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1561756" y="2438400"/>
            <a:ext cx="895350" cy="762000"/>
            <a:chOff x="4610100" y="4724400"/>
            <a:chExt cx="895350" cy="762000"/>
          </a:xfrm>
        </p:grpSpPr>
        <p:sp>
          <p:nvSpPr>
            <p:cNvPr id="25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Line Callout 2 25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Line Callout 2 26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Line Callout 2 27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19055" y="2438400"/>
            <a:ext cx="895350" cy="762000"/>
            <a:chOff x="5867400" y="4724400"/>
            <a:chExt cx="895350" cy="762000"/>
          </a:xfrm>
        </p:grpSpPr>
        <p:sp>
          <p:nvSpPr>
            <p:cNvPr id="30" name="Flowchart: Document 96"/>
            <p:cNvSpPr/>
            <p:nvPr/>
          </p:nvSpPr>
          <p:spPr>
            <a:xfrm>
              <a:off x="58674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Line Callout 2 30"/>
            <p:cNvSpPr/>
            <p:nvPr/>
          </p:nvSpPr>
          <p:spPr>
            <a:xfrm>
              <a:off x="66484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26"/>
          <p:cNvGrpSpPr/>
          <p:nvPr/>
        </p:nvGrpSpPr>
        <p:grpSpPr>
          <a:xfrm>
            <a:off x="290142" y="2438400"/>
            <a:ext cx="895350" cy="762000"/>
            <a:chOff x="2095500" y="4724400"/>
            <a:chExt cx="895350" cy="762000"/>
          </a:xfrm>
        </p:grpSpPr>
        <p:sp>
          <p:nvSpPr>
            <p:cNvPr id="53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Line Callout 2 53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Line Callout 2 54"/>
            <p:cNvSpPr/>
            <p:nvPr/>
          </p:nvSpPr>
          <p:spPr>
            <a:xfrm>
              <a:off x="2876550" y="50172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0" name="Group 28"/>
          <p:cNvGrpSpPr/>
          <p:nvPr/>
        </p:nvGrpSpPr>
        <p:grpSpPr>
          <a:xfrm>
            <a:off x="1554625" y="4343400"/>
            <a:ext cx="895350" cy="762000"/>
            <a:chOff x="4610100" y="4724400"/>
            <a:chExt cx="895350" cy="762000"/>
          </a:xfrm>
        </p:grpSpPr>
        <p:sp>
          <p:nvSpPr>
            <p:cNvPr id="61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Line Callout 2 62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Line Callout 2 63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Group 26"/>
          <p:cNvGrpSpPr/>
          <p:nvPr/>
        </p:nvGrpSpPr>
        <p:grpSpPr>
          <a:xfrm>
            <a:off x="283012" y="4343400"/>
            <a:ext cx="895350" cy="762000"/>
            <a:chOff x="2095500" y="4724400"/>
            <a:chExt cx="895350" cy="762000"/>
          </a:xfrm>
        </p:grpSpPr>
        <p:sp>
          <p:nvSpPr>
            <p:cNvPr id="69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Line Callout 2 69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28"/>
          <p:cNvGrpSpPr/>
          <p:nvPr/>
        </p:nvGrpSpPr>
        <p:grpSpPr>
          <a:xfrm>
            <a:off x="4076355" y="4343400"/>
            <a:ext cx="895350" cy="762000"/>
            <a:chOff x="4610100" y="4724400"/>
            <a:chExt cx="895350" cy="762000"/>
          </a:xfrm>
        </p:grpSpPr>
        <p:sp>
          <p:nvSpPr>
            <p:cNvPr id="77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Line Callout 2 77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Line Callout 2 78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1" name="Group 26"/>
          <p:cNvGrpSpPr/>
          <p:nvPr/>
        </p:nvGrpSpPr>
        <p:grpSpPr>
          <a:xfrm>
            <a:off x="2819055" y="4343400"/>
            <a:ext cx="895350" cy="762000"/>
            <a:chOff x="2095500" y="4724400"/>
            <a:chExt cx="895350" cy="762000"/>
          </a:xfrm>
        </p:grpSpPr>
        <p:sp>
          <p:nvSpPr>
            <p:cNvPr id="82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Line Callout 2 82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704372"/>
              </p:ext>
            </p:extLst>
          </p:nvPr>
        </p:nvGraphicFramePr>
        <p:xfrm>
          <a:off x="5791200" y="5715000"/>
          <a:ext cx="2634366" cy="733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" name="Equation" r:id="rId3" imgW="1549400" imgH="431800" progId="Equation.3">
                  <p:embed/>
                </p:oleObj>
              </mc:Choice>
              <mc:Fallback>
                <p:oleObj name="Equation" r:id="rId3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1200" y="5715000"/>
                        <a:ext cx="2634366" cy="733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422931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4984072" cy="1039427"/>
          </a:xfrm>
        </p:spPr>
        <p:txBody>
          <a:bodyPr/>
          <a:lstStyle/>
          <a:p>
            <a:r>
              <a:rPr lang="en-GB"/>
              <a:t>Precision and recall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22" y="0"/>
            <a:ext cx="37719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09800"/>
            <a:ext cx="2743200" cy="744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865841"/>
            <a:ext cx="2743200" cy="85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1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Evaluation</a:t>
            </a:r>
            <a:endParaRPr lang="en-GB"/>
          </a:p>
        </p:txBody>
      </p:sp>
      <p:graphicFrame>
        <p:nvGraphicFramePr>
          <p:cNvPr id="13" name="Tijdelijke aanduiding voor inhoud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009234"/>
              </p:ext>
            </p:extLst>
          </p:nvPr>
        </p:nvGraphicFramePr>
        <p:xfrm>
          <a:off x="533400" y="4343400"/>
          <a:ext cx="823035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GB" sz="2000" noProof="0"/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True (reference): yes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True (reference):</a:t>
                      </a:r>
                      <a:r>
                        <a:rPr lang="en-GB" sz="2000" baseline="0" noProof="0"/>
                        <a:t> no</a:t>
                      </a:r>
                      <a:endParaRPr lang="en-GB" sz="2000" noProof="0"/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GB" sz="2000" noProof="0" dirty="0"/>
                        <a:t>Assigned: yes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40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10</a:t>
                      </a:r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GB" sz="2000" noProof="0"/>
                        <a:t>Assigned: no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20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 dirty="0"/>
                        <a:t>30</a:t>
                      </a:r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905001"/>
            <a:ext cx="8229600" cy="236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7188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396875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347663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Suppose that you have manually labelled </a:t>
            </a:r>
            <a:r>
              <a:rPr lang="en-GB" dirty="0">
                <a:solidFill>
                  <a:srgbClr val="3477B2"/>
                </a:solidFill>
              </a:rPr>
              <a:t>100 forum messages </a:t>
            </a:r>
            <a:r>
              <a:rPr lang="en-GB" dirty="0"/>
              <a:t>for the question </a:t>
            </a:r>
            <a:r>
              <a:rPr lang="en-GB"/>
              <a:t>“Does the post contain a personal experience? (y/n)”</a:t>
            </a:r>
          </a:p>
          <a:p>
            <a:r>
              <a:rPr lang="en-GB"/>
              <a:t>You trained a classifier and evaluate its performance using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cross-validation</a:t>
            </a:r>
            <a:endParaRPr lang="en-GB"/>
          </a:p>
          <a:p>
            <a:r>
              <a:rPr lang="en-GB"/>
              <a:t>The classifier also assigned a yes or no to each message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0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Evaluation</a:t>
            </a:r>
            <a:endParaRPr lang="en-GB"/>
          </a:p>
        </p:txBody>
      </p:sp>
      <p:graphicFrame>
        <p:nvGraphicFramePr>
          <p:cNvPr id="13" name="Tijdelijke aanduiding voor inhoud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999847"/>
              </p:ext>
            </p:extLst>
          </p:nvPr>
        </p:nvGraphicFramePr>
        <p:xfrm>
          <a:off x="457200" y="2057400"/>
          <a:ext cx="823035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GB" sz="2000" noProof="0"/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True (reference): yes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True</a:t>
                      </a:r>
                      <a:r>
                        <a:rPr lang="en-GB" sz="2000" baseline="0" noProof="0"/>
                        <a:t> (reference)</a:t>
                      </a:r>
                      <a:r>
                        <a:rPr lang="en-GB" sz="2000" noProof="0"/>
                        <a:t>:</a:t>
                      </a:r>
                      <a:r>
                        <a:rPr lang="en-GB" sz="2000" baseline="0" noProof="0"/>
                        <a:t> no</a:t>
                      </a:r>
                      <a:endParaRPr lang="en-GB" sz="2000" noProof="0"/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GB" sz="2000" noProof="0" dirty="0"/>
                        <a:t>Assigned: yes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40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10</a:t>
                      </a:r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GB" sz="2000" noProof="0"/>
                        <a:t>Assigned: no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20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 dirty="0"/>
                        <a:t>30</a:t>
                      </a:r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3810000"/>
            <a:ext cx="8229600" cy="231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7188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396875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347663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is the precision for the ‘yes’ class?</a:t>
            </a:r>
          </a:p>
          <a:p>
            <a:pPr lvl="1"/>
            <a:r>
              <a:rPr lang="en-GB" dirty="0"/>
              <a:t>40/50 = 0.80</a:t>
            </a:r>
          </a:p>
          <a:p>
            <a:r>
              <a:rPr lang="en-GB" dirty="0"/>
              <a:t>What is the recall for the ‘yes’ class?</a:t>
            </a:r>
          </a:p>
          <a:p>
            <a:pPr lvl="1"/>
            <a:r>
              <a:rPr lang="en-GB" dirty="0"/>
              <a:t>40/60 ≈ 0.67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73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We have evaluated a classifier for spam on 1000 messages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114800"/>
            <a:ext cx="6019800" cy="2011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7188" indent="-357188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396875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347663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is the precision for the ‘spam’ class?</a:t>
            </a:r>
          </a:p>
          <a:p>
            <a:r>
              <a:rPr lang="en-GB" dirty="0"/>
              <a:t>What is the recall for the ‘spam’ class?</a:t>
            </a:r>
          </a:p>
          <a:p>
            <a:r>
              <a:rPr lang="en-GB" dirty="0"/>
              <a:t>What is the precision for the ‘no spam’ class?</a:t>
            </a:r>
          </a:p>
          <a:p>
            <a:r>
              <a:rPr lang="en-GB" dirty="0"/>
              <a:t>What is the recall for the ‘no spam’ class?</a:t>
            </a:r>
          </a:p>
        </p:txBody>
      </p:sp>
      <p:graphicFrame>
        <p:nvGraphicFramePr>
          <p:cNvPr id="9" name="Tijdelijke aanduiding voor inhoud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659654"/>
              </p:ext>
            </p:extLst>
          </p:nvPr>
        </p:nvGraphicFramePr>
        <p:xfrm>
          <a:off x="457200" y="2514600"/>
          <a:ext cx="842274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GB" sz="2000" noProof="0"/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True (reference): spam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True</a:t>
                      </a:r>
                      <a:r>
                        <a:rPr lang="en-GB" sz="2000" baseline="0" noProof="0"/>
                        <a:t> (reference)</a:t>
                      </a:r>
                      <a:r>
                        <a:rPr lang="en-GB" sz="2000" noProof="0"/>
                        <a:t>:</a:t>
                      </a:r>
                      <a:r>
                        <a:rPr lang="en-GB" sz="2000" baseline="0" noProof="0"/>
                        <a:t> no spam</a:t>
                      </a:r>
                      <a:endParaRPr lang="en-GB" sz="2000" noProof="0"/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GB" sz="2000" noProof="0" dirty="0"/>
                        <a:t>Assigned: spam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600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400</a:t>
                      </a:r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GB" sz="2000" noProof="0"/>
                        <a:t>Assigned: no spam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200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 dirty="0"/>
                        <a:t>800</a:t>
                      </a:r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265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We have evaluated a classifier for spam on 2000 messages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graphicFrame>
        <p:nvGraphicFramePr>
          <p:cNvPr id="5" name="Tijdelijke aanduiding voor inhoud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552863"/>
              </p:ext>
            </p:extLst>
          </p:nvPr>
        </p:nvGraphicFramePr>
        <p:xfrm>
          <a:off x="457200" y="2514600"/>
          <a:ext cx="842274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endParaRPr lang="en-GB" sz="2000" noProof="0"/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True (reference): spam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True</a:t>
                      </a:r>
                      <a:r>
                        <a:rPr lang="en-GB" sz="2000" baseline="0" noProof="0"/>
                        <a:t> (reference)</a:t>
                      </a:r>
                      <a:r>
                        <a:rPr lang="en-GB" sz="2000" noProof="0"/>
                        <a:t>:</a:t>
                      </a:r>
                      <a:r>
                        <a:rPr lang="en-GB" sz="2000" baseline="0" noProof="0"/>
                        <a:t> no spam</a:t>
                      </a:r>
                      <a:endParaRPr lang="en-GB" sz="2000" noProof="0"/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GB" sz="2000" noProof="0" dirty="0"/>
                        <a:t>Assigned: spam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600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400</a:t>
                      </a:r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en-GB" sz="2000" noProof="0"/>
                        <a:t>Assigned: no spam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/>
                        <a:t>200</a:t>
                      </a:r>
                    </a:p>
                  </a:txBody>
                  <a:tcPr marL="98764" marR="987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noProof="0" dirty="0"/>
                        <a:t>800</a:t>
                      </a:r>
                    </a:p>
                  </a:txBody>
                  <a:tcPr marL="98764" marR="987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114800"/>
            <a:ext cx="6019800" cy="2011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7188" indent="-357188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396875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347663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What is the precision for the ‘spam’ class?</a:t>
            </a:r>
          </a:p>
          <a:p>
            <a:r>
              <a:rPr lang="en-GB" dirty="0"/>
              <a:t>What is the recall for the ‘spam’ class?</a:t>
            </a:r>
          </a:p>
          <a:p>
            <a:r>
              <a:rPr lang="en-GB" dirty="0"/>
              <a:t>What is the precision for the ‘no spam’ class?</a:t>
            </a:r>
          </a:p>
          <a:p>
            <a:r>
              <a:rPr lang="en-GB" dirty="0"/>
              <a:t>What is the recall for the ‘no spam’ class?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72200" y="4114800"/>
            <a:ext cx="2667000" cy="20113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7188" indent="-357188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Font typeface="Wingdings" pitchFamily="2" charset="2"/>
              <a:buChar char="Ø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396875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347663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600/1000 = 0.60</a:t>
            </a:r>
          </a:p>
          <a:p>
            <a:r>
              <a:rPr lang="en-GB" dirty="0"/>
              <a:t>600/800=0.75</a:t>
            </a:r>
          </a:p>
          <a:p>
            <a:r>
              <a:rPr lang="en-GB" dirty="0"/>
              <a:t>800/1000=0.80</a:t>
            </a:r>
          </a:p>
          <a:p>
            <a:r>
              <a:rPr lang="en-GB" dirty="0"/>
              <a:t>800/1200≈0.67</a:t>
            </a:r>
          </a:p>
        </p:txBody>
      </p:sp>
    </p:spTree>
    <p:extLst>
      <p:ext uri="{BB962C8B-B14F-4D97-AF65-F5344CB8AC3E}">
        <p14:creationId xmlns:p14="http://schemas.microsoft.com/office/powerpoint/2010/main" val="215439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Classifier 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  <p:pic>
        <p:nvPicPr>
          <p:cNvPr id="5" name="Picture 4" descr="Screenshot 2019-09-25 at 10.04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4422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0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221024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229600" cy="5334000"/>
          </a:xfrm>
        </p:spPr>
        <p:txBody>
          <a:bodyPr>
            <a:noAutofit/>
          </a:bodyPr>
          <a:lstStyle/>
          <a:p>
            <a:r>
              <a:rPr lang="en-GB" sz="2000" dirty="0"/>
              <a:t>Binary classification</a:t>
            </a:r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Multi-class / one-of classification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Multi-label classification</a:t>
            </a:r>
          </a:p>
          <a:p>
            <a:endParaRPr lang="en-GB" sz="2000" dirty="0"/>
          </a:p>
        </p:txBody>
      </p:sp>
      <p:grpSp>
        <p:nvGrpSpPr>
          <p:cNvPr id="2" name="Group 39"/>
          <p:cNvGrpSpPr/>
          <p:nvPr/>
        </p:nvGrpSpPr>
        <p:grpSpPr>
          <a:xfrm>
            <a:off x="3314700" y="1332700"/>
            <a:ext cx="895350" cy="762000"/>
            <a:chOff x="4343400" y="381000"/>
            <a:chExt cx="895350" cy="762000"/>
          </a:xfrm>
        </p:grpSpPr>
        <p:sp>
          <p:nvSpPr>
            <p:cNvPr id="41" name="Flowchart: Document 40"/>
            <p:cNvSpPr/>
            <p:nvPr/>
          </p:nvSpPr>
          <p:spPr>
            <a:xfrm>
              <a:off x="43434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Line Callout 2 41"/>
            <p:cNvSpPr/>
            <p:nvPr/>
          </p:nvSpPr>
          <p:spPr>
            <a:xfrm>
              <a:off x="51244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42"/>
          <p:cNvGrpSpPr/>
          <p:nvPr/>
        </p:nvGrpSpPr>
        <p:grpSpPr>
          <a:xfrm>
            <a:off x="4572001" y="1332700"/>
            <a:ext cx="895350" cy="762000"/>
            <a:chOff x="5600700" y="381000"/>
            <a:chExt cx="895350" cy="762000"/>
          </a:xfrm>
        </p:grpSpPr>
        <p:sp>
          <p:nvSpPr>
            <p:cNvPr id="44" name="Flowchart: Document 43"/>
            <p:cNvSpPr/>
            <p:nvPr/>
          </p:nvSpPr>
          <p:spPr>
            <a:xfrm>
              <a:off x="56007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Line Callout 2 44"/>
            <p:cNvSpPr/>
            <p:nvPr/>
          </p:nvSpPr>
          <p:spPr>
            <a:xfrm>
              <a:off x="63817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45"/>
          <p:cNvGrpSpPr/>
          <p:nvPr/>
        </p:nvGrpSpPr>
        <p:grpSpPr>
          <a:xfrm>
            <a:off x="5829300" y="1332700"/>
            <a:ext cx="895350" cy="762000"/>
            <a:chOff x="6858000" y="381000"/>
            <a:chExt cx="895350" cy="762000"/>
          </a:xfrm>
        </p:grpSpPr>
        <p:sp>
          <p:nvSpPr>
            <p:cNvPr id="47" name="Flowchart: Document 46"/>
            <p:cNvSpPr/>
            <p:nvPr/>
          </p:nvSpPr>
          <p:spPr>
            <a:xfrm>
              <a:off x="68580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Line Callout 2 47"/>
            <p:cNvSpPr/>
            <p:nvPr/>
          </p:nvSpPr>
          <p:spPr>
            <a:xfrm>
              <a:off x="76390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48"/>
          <p:cNvGrpSpPr/>
          <p:nvPr/>
        </p:nvGrpSpPr>
        <p:grpSpPr>
          <a:xfrm>
            <a:off x="7086600" y="1332700"/>
            <a:ext cx="895350" cy="762000"/>
            <a:chOff x="8115300" y="381000"/>
            <a:chExt cx="895350" cy="762000"/>
          </a:xfrm>
        </p:grpSpPr>
        <p:sp>
          <p:nvSpPr>
            <p:cNvPr id="50" name="Flowchart: Document 49"/>
            <p:cNvSpPr/>
            <p:nvPr/>
          </p:nvSpPr>
          <p:spPr>
            <a:xfrm>
              <a:off x="81153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Line Callout 2 50"/>
            <p:cNvSpPr/>
            <p:nvPr/>
          </p:nvSpPr>
          <p:spPr>
            <a:xfrm>
              <a:off x="88963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51"/>
          <p:cNvGrpSpPr/>
          <p:nvPr/>
        </p:nvGrpSpPr>
        <p:grpSpPr>
          <a:xfrm>
            <a:off x="800100" y="1332700"/>
            <a:ext cx="895350" cy="762000"/>
            <a:chOff x="1828800" y="381000"/>
            <a:chExt cx="895350" cy="762000"/>
          </a:xfrm>
        </p:grpSpPr>
        <p:sp>
          <p:nvSpPr>
            <p:cNvPr id="53" name="Flowchart: Document 52"/>
            <p:cNvSpPr/>
            <p:nvPr/>
          </p:nvSpPr>
          <p:spPr>
            <a:xfrm>
              <a:off x="18288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Line Callout 2 53"/>
            <p:cNvSpPr/>
            <p:nvPr/>
          </p:nvSpPr>
          <p:spPr>
            <a:xfrm>
              <a:off x="26098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2057400" y="1332700"/>
            <a:ext cx="895350" cy="762000"/>
            <a:chOff x="3086100" y="381000"/>
            <a:chExt cx="895350" cy="762000"/>
          </a:xfrm>
        </p:grpSpPr>
        <p:sp>
          <p:nvSpPr>
            <p:cNvPr id="68" name="Flowchart: Document 67"/>
            <p:cNvSpPr/>
            <p:nvPr/>
          </p:nvSpPr>
          <p:spPr>
            <a:xfrm>
              <a:off x="30861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Line Callout 2 69"/>
            <p:cNvSpPr/>
            <p:nvPr/>
          </p:nvSpPr>
          <p:spPr>
            <a:xfrm>
              <a:off x="38671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3314700" y="2932900"/>
            <a:ext cx="895350" cy="762000"/>
            <a:chOff x="3314700" y="3124200"/>
            <a:chExt cx="895350" cy="762000"/>
          </a:xfrm>
        </p:grpSpPr>
        <p:sp>
          <p:nvSpPr>
            <p:cNvPr id="72" name="Flowchart: Document 71"/>
            <p:cNvSpPr/>
            <p:nvPr/>
          </p:nvSpPr>
          <p:spPr>
            <a:xfrm>
              <a:off x="3314700" y="31242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Line Callout 2 73"/>
            <p:cNvSpPr/>
            <p:nvPr/>
          </p:nvSpPr>
          <p:spPr>
            <a:xfrm>
              <a:off x="4095750" y="31353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"/>
          <p:cNvGrpSpPr/>
          <p:nvPr/>
        </p:nvGrpSpPr>
        <p:grpSpPr>
          <a:xfrm>
            <a:off x="4572001" y="2932900"/>
            <a:ext cx="895350" cy="762000"/>
            <a:chOff x="4572000" y="3124200"/>
            <a:chExt cx="895350" cy="762000"/>
          </a:xfrm>
        </p:grpSpPr>
        <p:sp>
          <p:nvSpPr>
            <p:cNvPr id="76" name="Flowchart: Document 75"/>
            <p:cNvSpPr/>
            <p:nvPr/>
          </p:nvSpPr>
          <p:spPr>
            <a:xfrm>
              <a:off x="4572000" y="31242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Line Callout 2 76"/>
            <p:cNvSpPr/>
            <p:nvPr/>
          </p:nvSpPr>
          <p:spPr>
            <a:xfrm>
              <a:off x="5353050" y="31353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77"/>
          <p:cNvGrpSpPr/>
          <p:nvPr/>
        </p:nvGrpSpPr>
        <p:grpSpPr>
          <a:xfrm>
            <a:off x="5829300" y="2932900"/>
            <a:ext cx="895350" cy="762000"/>
            <a:chOff x="6858000" y="381000"/>
            <a:chExt cx="895350" cy="762000"/>
          </a:xfrm>
        </p:grpSpPr>
        <p:sp>
          <p:nvSpPr>
            <p:cNvPr id="79" name="Flowchart: Document 78"/>
            <p:cNvSpPr/>
            <p:nvPr/>
          </p:nvSpPr>
          <p:spPr>
            <a:xfrm>
              <a:off x="68580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Line Callout 2 79"/>
            <p:cNvSpPr/>
            <p:nvPr/>
          </p:nvSpPr>
          <p:spPr>
            <a:xfrm>
              <a:off x="76390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80"/>
          <p:cNvGrpSpPr/>
          <p:nvPr/>
        </p:nvGrpSpPr>
        <p:grpSpPr>
          <a:xfrm>
            <a:off x="7086600" y="2932900"/>
            <a:ext cx="895350" cy="762000"/>
            <a:chOff x="8115300" y="381000"/>
            <a:chExt cx="895350" cy="762000"/>
          </a:xfrm>
        </p:grpSpPr>
        <p:sp>
          <p:nvSpPr>
            <p:cNvPr id="82" name="Flowchart: Document 81"/>
            <p:cNvSpPr/>
            <p:nvPr/>
          </p:nvSpPr>
          <p:spPr>
            <a:xfrm>
              <a:off x="81153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Line Callout 2 82"/>
            <p:cNvSpPr/>
            <p:nvPr/>
          </p:nvSpPr>
          <p:spPr>
            <a:xfrm>
              <a:off x="88963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83"/>
          <p:cNvGrpSpPr/>
          <p:nvPr/>
        </p:nvGrpSpPr>
        <p:grpSpPr>
          <a:xfrm>
            <a:off x="800100" y="2932900"/>
            <a:ext cx="895350" cy="762000"/>
            <a:chOff x="1828800" y="381000"/>
            <a:chExt cx="895350" cy="762000"/>
          </a:xfrm>
        </p:grpSpPr>
        <p:sp>
          <p:nvSpPr>
            <p:cNvPr id="85" name="Flowchart: Document 84"/>
            <p:cNvSpPr/>
            <p:nvPr/>
          </p:nvSpPr>
          <p:spPr>
            <a:xfrm>
              <a:off x="18288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Line Callout 2 85"/>
            <p:cNvSpPr/>
            <p:nvPr/>
          </p:nvSpPr>
          <p:spPr>
            <a:xfrm>
              <a:off x="26098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86"/>
          <p:cNvGrpSpPr/>
          <p:nvPr/>
        </p:nvGrpSpPr>
        <p:grpSpPr>
          <a:xfrm>
            <a:off x="2057400" y="2932900"/>
            <a:ext cx="895350" cy="762000"/>
            <a:chOff x="3086100" y="381000"/>
            <a:chExt cx="895350" cy="762000"/>
          </a:xfrm>
        </p:grpSpPr>
        <p:sp>
          <p:nvSpPr>
            <p:cNvPr id="88" name="Flowchart: Document 87"/>
            <p:cNvSpPr/>
            <p:nvPr/>
          </p:nvSpPr>
          <p:spPr>
            <a:xfrm>
              <a:off x="3086100" y="3810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Line Callout 2 88"/>
            <p:cNvSpPr/>
            <p:nvPr/>
          </p:nvSpPr>
          <p:spPr>
            <a:xfrm>
              <a:off x="3867150" y="3921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1" name="Flowchart: Document 90"/>
          <p:cNvSpPr/>
          <p:nvPr/>
        </p:nvSpPr>
        <p:spPr>
          <a:xfrm>
            <a:off x="3352801" y="4533100"/>
            <a:ext cx="609600" cy="762000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en-GB"/>
          </a:p>
        </p:txBody>
      </p:sp>
      <p:grpSp>
        <p:nvGrpSpPr>
          <p:cNvPr id="17" name="Group 25"/>
          <p:cNvGrpSpPr/>
          <p:nvPr/>
        </p:nvGrpSpPr>
        <p:grpSpPr>
          <a:xfrm>
            <a:off x="838200" y="4533100"/>
            <a:ext cx="895350" cy="762000"/>
            <a:chOff x="838200" y="4724400"/>
            <a:chExt cx="895350" cy="762000"/>
          </a:xfrm>
        </p:grpSpPr>
        <p:sp>
          <p:nvSpPr>
            <p:cNvPr id="103" name="Flowchart: Document 102"/>
            <p:cNvSpPr/>
            <p:nvPr/>
          </p:nvSpPr>
          <p:spPr>
            <a:xfrm>
              <a:off x="8382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Line Callout 2 103"/>
            <p:cNvSpPr/>
            <p:nvPr/>
          </p:nvSpPr>
          <p:spPr>
            <a:xfrm>
              <a:off x="16192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26"/>
          <p:cNvGrpSpPr/>
          <p:nvPr/>
        </p:nvGrpSpPr>
        <p:grpSpPr>
          <a:xfrm>
            <a:off x="2095500" y="4533100"/>
            <a:ext cx="895350" cy="762000"/>
            <a:chOff x="2095500" y="4724400"/>
            <a:chExt cx="895350" cy="762000"/>
          </a:xfrm>
        </p:grpSpPr>
        <p:sp>
          <p:nvSpPr>
            <p:cNvPr id="106" name="Flowchart: Document 105"/>
            <p:cNvSpPr/>
            <p:nvPr/>
          </p:nvSpPr>
          <p:spPr>
            <a:xfrm>
              <a:off x="20955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Line Callout 2 106"/>
            <p:cNvSpPr/>
            <p:nvPr/>
          </p:nvSpPr>
          <p:spPr>
            <a:xfrm>
              <a:off x="28765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Line Callout 2 107"/>
            <p:cNvSpPr/>
            <p:nvPr/>
          </p:nvSpPr>
          <p:spPr>
            <a:xfrm>
              <a:off x="2876550" y="50172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30"/>
          <p:cNvGrpSpPr/>
          <p:nvPr/>
        </p:nvGrpSpPr>
        <p:grpSpPr>
          <a:xfrm>
            <a:off x="7124700" y="4533100"/>
            <a:ext cx="895350" cy="762000"/>
            <a:chOff x="7124700" y="4724400"/>
            <a:chExt cx="895350" cy="762000"/>
          </a:xfrm>
        </p:grpSpPr>
        <p:sp>
          <p:nvSpPr>
            <p:cNvPr id="100" name="Flowchart: Document 99"/>
            <p:cNvSpPr/>
            <p:nvPr/>
          </p:nvSpPr>
          <p:spPr>
            <a:xfrm>
              <a:off x="71247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Line Callout 2 100"/>
            <p:cNvSpPr/>
            <p:nvPr/>
          </p:nvSpPr>
          <p:spPr>
            <a:xfrm>
              <a:off x="79057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Line Callout 2 109"/>
            <p:cNvSpPr/>
            <p:nvPr/>
          </p:nvSpPr>
          <p:spPr>
            <a:xfrm>
              <a:off x="7905750" y="5031693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 28"/>
          <p:cNvGrpSpPr/>
          <p:nvPr/>
        </p:nvGrpSpPr>
        <p:grpSpPr>
          <a:xfrm>
            <a:off x="4610101" y="4533100"/>
            <a:ext cx="895350" cy="762000"/>
            <a:chOff x="4610100" y="4724400"/>
            <a:chExt cx="895350" cy="762000"/>
          </a:xfrm>
        </p:grpSpPr>
        <p:sp>
          <p:nvSpPr>
            <p:cNvPr id="94" name="Flowchart: Document 93"/>
            <p:cNvSpPr/>
            <p:nvPr/>
          </p:nvSpPr>
          <p:spPr>
            <a:xfrm>
              <a:off x="46101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Line Callout 2 94"/>
            <p:cNvSpPr/>
            <p:nvPr/>
          </p:nvSpPr>
          <p:spPr>
            <a:xfrm>
              <a:off x="53911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Line Callout 2 108"/>
            <p:cNvSpPr/>
            <p:nvPr/>
          </p:nvSpPr>
          <p:spPr>
            <a:xfrm>
              <a:off x="5391150" y="5031694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Line Callout 2 110"/>
            <p:cNvSpPr/>
            <p:nvPr/>
          </p:nvSpPr>
          <p:spPr>
            <a:xfrm>
              <a:off x="5391150" y="5310187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9"/>
          <p:cNvGrpSpPr/>
          <p:nvPr/>
        </p:nvGrpSpPr>
        <p:grpSpPr>
          <a:xfrm>
            <a:off x="5867400" y="4533100"/>
            <a:ext cx="895350" cy="762000"/>
            <a:chOff x="5867400" y="4724400"/>
            <a:chExt cx="895350" cy="762000"/>
          </a:xfrm>
        </p:grpSpPr>
        <p:sp>
          <p:nvSpPr>
            <p:cNvPr id="97" name="Flowchart: Document 96"/>
            <p:cNvSpPr/>
            <p:nvPr/>
          </p:nvSpPr>
          <p:spPr>
            <a:xfrm>
              <a:off x="5867400" y="4724400"/>
              <a:ext cx="609600" cy="762000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Line Callout 2 97"/>
            <p:cNvSpPr/>
            <p:nvPr/>
          </p:nvSpPr>
          <p:spPr>
            <a:xfrm>
              <a:off x="6648450" y="4735509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Line Callout 2 112"/>
            <p:cNvSpPr/>
            <p:nvPr/>
          </p:nvSpPr>
          <p:spPr>
            <a:xfrm>
              <a:off x="6648450" y="5005655"/>
              <a:ext cx="114300" cy="176213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05"/>
                <a:gd name="adj6" fmla="val -142179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943556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After this lecture…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give a few examples of text categorization applications</a:t>
            </a:r>
          </a:p>
          <a:p>
            <a:r>
              <a:rPr lang="en-US" dirty="0"/>
              <a:t>you can describe the </a:t>
            </a:r>
            <a:r>
              <a:rPr lang="en-US" dirty="0">
                <a:solidFill>
                  <a:srgbClr val="1F5FA0"/>
                </a:solidFill>
              </a:rPr>
              <a:t>pre-processing </a:t>
            </a:r>
            <a:r>
              <a:rPr lang="en-US" dirty="0"/>
              <a:t>needed for text categorization</a:t>
            </a:r>
          </a:p>
          <a:p>
            <a:r>
              <a:rPr lang="en-US" dirty="0"/>
              <a:t>you can compute the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tf-idf</a:t>
            </a:r>
            <a:r>
              <a:rPr lang="en-US" dirty="0"/>
              <a:t> weight for a term given its term count, document count, and corpus size</a:t>
            </a:r>
          </a:p>
          <a:p>
            <a:r>
              <a:rPr lang="en-US" dirty="0"/>
              <a:t>you can compute a </a:t>
            </a:r>
            <a:r>
              <a:rPr lang="en-US" dirty="0">
                <a:solidFill>
                  <a:srgbClr val="3477B2"/>
                </a:solidFill>
              </a:rPr>
              <a:t>Naive Bayes classifier </a:t>
            </a:r>
            <a:r>
              <a:rPr lang="en-US" dirty="0"/>
              <a:t>given a toy data set</a:t>
            </a:r>
          </a:p>
          <a:p>
            <a:r>
              <a:rPr lang="en-GB" dirty="0"/>
              <a:t>you can evaluate classification results using </a:t>
            </a:r>
            <a:r>
              <a:rPr lang="en-GB" dirty="0">
                <a:solidFill>
                  <a:srgbClr val="3477B2"/>
                </a:solidFill>
              </a:rPr>
              <a:t>precision and recall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17675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Is this task binary, multi-class or multi-label?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419790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Spam classification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t="21715" r="38207" b="40000"/>
          <a:stretch/>
        </p:blipFill>
        <p:spPr bwMode="auto">
          <a:xfrm>
            <a:off x="866775" y="1944522"/>
            <a:ext cx="5363656" cy="308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176924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Language identification</a:t>
            </a:r>
            <a:endParaRPr lang="nl-NL" dirty="0"/>
          </a:p>
        </p:txBody>
      </p:sp>
      <p:grpSp>
        <p:nvGrpSpPr>
          <p:cNvPr id="2" name="Group 5"/>
          <p:cNvGrpSpPr/>
          <p:nvPr/>
        </p:nvGrpSpPr>
        <p:grpSpPr>
          <a:xfrm>
            <a:off x="655602" y="2045525"/>
            <a:ext cx="5748337" cy="1840675"/>
            <a:chOff x="657224" y="1828800"/>
            <a:chExt cx="7258051" cy="23241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" t="22095" r="49460" b="54667"/>
            <a:stretch/>
          </p:blipFill>
          <p:spPr bwMode="auto">
            <a:xfrm>
              <a:off x="685800" y="1828800"/>
              <a:ext cx="7229475" cy="232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57224" y="1828801"/>
              <a:ext cx="2085975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3112528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News sectioning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685801" y="1979287"/>
            <a:ext cx="6858000" cy="4040513"/>
            <a:chOff x="685800" y="1314450"/>
            <a:chExt cx="7210425" cy="42481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" t="14476" r="50540" b="43047"/>
            <a:stretch/>
          </p:blipFill>
          <p:spPr bwMode="auto">
            <a:xfrm>
              <a:off x="685800" y="1314450"/>
              <a:ext cx="7210425" cy="424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" t="44095" r="86967" b="29238"/>
            <a:stretch/>
          </p:blipFill>
          <p:spPr bwMode="auto">
            <a:xfrm>
              <a:off x="685800" y="1847849"/>
              <a:ext cx="1752600" cy="266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38200" y="4514849"/>
              <a:ext cx="1371600" cy="1047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293652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Adding keywords to archived documents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69" y="1852166"/>
            <a:ext cx="6390568" cy="42438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2019</a:t>
            </a:r>
          </a:p>
        </p:txBody>
      </p:sp>
    </p:spTree>
    <p:extLst>
      <p:ext uri="{BB962C8B-B14F-4D97-AF65-F5344CB8AC3E}">
        <p14:creationId xmlns:p14="http://schemas.microsoft.com/office/powerpoint/2010/main" val="441362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rting a Cours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7197C5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7197C5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7197C5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7197C5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Charting a Course by Wes Moss.potx</Template>
  <TotalTime>77531</TotalTime>
  <Words>1564</Words>
  <Application>Microsoft Macintosh PowerPoint</Application>
  <PresentationFormat>On-screen Show (4:3)</PresentationFormat>
  <Paragraphs>321</Paragraphs>
  <Slides>40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Courier New</vt:lpstr>
      <vt:lpstr>Wingdings</vt:lpstr>
      <vt:lpstr>Charting a Course</vt:lpstr>
      <vt:lpstr>Vergelijking</vt:lpstr>
      <vt:lpstr>Equation</vt:lpstr>
      <vt:lpstr>Today’s lecture</vt:lpstr>
      <vt:lpstr>After this lecture...</vt:lpstr>
      <vt:lpstr>About text categorization</vt:lpstr>
      <vt:lpstr>PowerPoint Presentation</vt:lpstr>
      <vt:lpstr>Example applications</vt:lpstr>
      <vt:lpstr>Spam classification</vt:lpstr>
      <vt:lpstr>Language identification</vt:lpstr>
      <vt:lpstr>News sectioning</vt:lpstr>
      <vt:lpstr>Adding keywords to archived documents</vt:lpstr>
      <vt:lpstr>The text categorization process </vt:lpstr>
      <vt:lpstr>What is needed for text classification</vt:lpstr>
      <vt:lpstr>What is needed for text classification</vt:lpstr>
      <vt:lpstr>Task definition</vt:lpstr>
      <vt:lpstr>What is needed for text classification</vt:lpstr>
      <vt:lpstr>Pre-processing and feature extraction</vt:lpstr>
      <vt:lpstr>Words as features</vt:lpstr>
      <vt:lpstr>Pre-processing</vt:lpstr>
      <vt:lpstr>Pre-processing</vt:lpstr>
      <vt:lpstr>Pre-processing</vt:lpstr>
      <vt:lpstr>Feature selection</vt:lpstr>
      <vt:lpstr>Term-document matrix</vt:lpstr>
      <vt:lpstr>Term weighting</vt:lpstr>
      <vt:lpstr>Term weighting</vt:lpstr>
      <vt:lpstr>Term weighting</vt:lpstr>
      <vt:lpstr>exercise</vt:lpstr>
      <vt:lpstr>What is needed for text classification</vt:lpstr>
      <vt:lpstr>Classification methods</vt:lpstr>
      <vt:lpstr>What is needed for text classification</vt:lpstr>
      <vt:lpstr>Classifier evaluation</vt:lpstr>
      <vt:lpstr>Test data</vt:lpstr>
      <vt:lpstr>Evaluation metrics</vt:lpstr>
      <vt:lpstr>Precision and recall</vt:lpstr>
      <vt:lpstr>Precision and recall</vt:lpstr>
      <vt:lpstr>Evaluation</vt:lpstr>
      <vt:lpstr>Evaluation</vt:lpstr>
      <vt:lpstr>Exercise</vt:lpstr>
      <vt:lpstr>Exercise</vt:lpstr>
      <vt:lpstr>Classifier evaluation</vt:lpstr>
      <vt:lpstr>Conclusions</vt:lpstr>
      <vt:lpstr>After this lecture…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Charting a Course</dc:title>
  <dc:subject/>
  <dc:creator/>
  <cp:keywords/>
  <dc:description/>
  <cp:lastModifiedBy>Suzan Verberne</cp:lastModifiedBy>
  <cp:revision>1273</cp:revision>
  <cp:lastPrinted>2018-02-20T17:27:00Z</cp:lastPrinted>
  <dcterms:created xsi:type="dcterms:W3CDTF">2010-05-21T00:08:13Z</dcterms:created>
  <dcterms:modified xsi:type="dcterms:W3CDTF">2020-06-30T13:30:06Z</dcterms:modified>
  <cp:category/>
</cp:coreProperties>
</file>